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328" r:id="rId4"/>
    <p:sldId id="262" r:id="rId5"/>
    <p:sldId id="329" r:id="rId6"/>
    <p:sldId id="330" r:id="rId7"/>
    <p:sldId id="332" r:id="rId8"/>
    <p:sldId id="333" r:id="rId9"/>
    <p:sldId id="334" r:id="rId10"/>
    <p:sldId id="32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EE"/>
    <a:srgbClr val="FFFF99"/>
    <a:srgbClr val="B4D884"/>
    <a:srgbClr val="CBDD87"/>
    <a:srgbClr val="F3F87C"/>
    <a:srgbClr val="BAC838"/>
    <a:srgbClr val="F9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A1F77-F42B-C84B-930A-0F692B1E372B}" v="6" dt="2022-12-09T13:35:32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8"/>
  </p:normalViewPr>
  <p:slideViewPr>
    <p:cSldViewPr snapToGrid="0">
      <p:cViewPr varScale="1">
        <p:scale>
          <a:sx n="102" d="100"/>
          <a:sy n="102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36364" units="1/cm"/>
          <inkml:channelProperty channel="T" name="resolution" value="1" units="1/dev"/>
        </inkml:channelProperties>
      </inkml:inkSource>
      <inkml:timestamp xml:id="ts0" timeString="2022-02-17T12:18:41.00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15716 6072 0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FEB2-1D55-411A-840B-1F845582C604}" type="datetimeFigureOut">
              <a:rPr lang="en-IN" smtClean="0"/>
              <a:t>25-02-2024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3F1A1-D72D-45C3-BD05-7AE0E279D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8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7C3D-601F-4A81-B3DE-73B6C4CDFEB1}" type="datetime1">
              <a:rPr lang="en-IN" smtClean="0"/>
              <a:t>25-02-2024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3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1FF3-8503-4634-AF2A-EF306D8D9D84}" type="datetime1">
              <a:rPr lang="en-IN" smtClean="0"/>
              <a:t>25-02-2024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60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ADFE-3420-479A-8D0F-C972A2DA1FAC}" type="datetime1">
              <a:rPr lang="en-IN" smtClean="0"/>
              <a:t>25-02-2024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39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28" y="4243427"/>
            <a:ext cx="10587547" cy="142524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8" y="5668682"/>
            <a:ext cx="10587547" cy="81442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35E5F7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F14D-F540-451E-9A39-5DA0A5E8AE5C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2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7" y="374910"/>
            <a:ext cx="10994761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7" y="1596541"/>
            <a:ext cx="10994761" cy="4886557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C887-64B8-473C-A5B9-778281CC4218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95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1" y="578507"/>
            <a:ext cx="8551481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35E5F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01" y="1392943"/>
            <a:ext cx="8551481" cy="46814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4E3B-7500-4F3C-800A-D0929D5B0655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4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1C94-4687-4258-917E-62236DFA55EA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FBB2-346D-4348-A53A-A2C35D24815D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5" y="374910"/>
            <a:ext cx="10791153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207361"/>
            <a:ext cx="5386917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837222"/>
            <a:ext cx="5386917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9" y="2207361"/>
            <a:ext cx="5389033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9" y="2837222"/>
            <a:ext cx="5389033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0C4-A98D-4792-99A0-3F35744CAA36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19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B093-93B7-47A6-86EB-D063BBE69A1E}" type="datetime1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6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741F-76CC-406A-87BF-AC3D3195733E}" type="datetime1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1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35B-975B-4953-BD1A-5A5DB03E8850}" type="datetime1">
              <a:rPr lang="en-IN" smtClean="0"/>
              <a:t>25-02-2024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543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57A-D613-4F37-B038-AC9EC79CF660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020B-D269-4600-A7FE-F97426D5C6BE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22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F6D6-4AC0-495D-A489-3301A843DE43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2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107-C79E-465F-9609-B6646D7E96FA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2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1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1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82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8" y="983529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98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5" y="1518954"/>
            <a:ext cx="1092399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0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D33-5E9D-44CB-8B7F-0911A6EAC826}" type="datetime1">
              <a:rPr lang="en-IN" smtClean="0"/>
              <a:t>25-02-2024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9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CE34-597F-4472-B2B6-9DA6D821EF5A}" type="datetime1">
              <a:rPr lang="en-IN" smtClean="0"/>
              <a:t>25-02-2024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093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19EB-E0D6-4C1B-B3A4-2B9E7B21B8A7}" type="datetime1">
              <a:rPr lang="en-IN" smtClean="0"/>
              <a:t>25-02-2024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14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E5F7-58B9-43D2-B6A7-8D407CD001D6}" type="datetime1">
              <a:rPr lang="en-IN" smtClean="0"/>
              <a:t>25-02-2024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24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015-EF4F-4B42-957A-FB9AC05E9DA2}" type="datetime1">
              <a:rPr lang="en-IN" smtClean="0"/>
              <a:t>25-02-2024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472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2B96-7FA3-4557-8DA5-77C1F3D9AC32}" type="datetime1">
              <a:rPr lang="en-IN" smtClean="0"/>
              <a:t>25-02-2024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0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C64-C9D1-4B59-A8AC-BCEB63A50C40}" type="datetime1">
              <a:rPr lang="en-IN" smtClean="0"/>
              <a:t>25-02-2024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00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BFF5-82D5-48A4-8D43-AB6D9A25B9E1}" type="datetime1">
              <a:rPr lang="en-IN" smtClean="0"/>
              <a:t>25-02-2024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E285-4BF6-4543-829A-363453F94E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0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8296-F4AC-4EB6-94EC-9F68031CA713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NSM DST Project Progress, NITW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ctr" defTabSz="9143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91433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package" Target="../embeddings/Microsoft_Visio_Drawing.vs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Visio_Drawing.vsdx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sv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1">
                <a:lumMod val="95000"/>
              </a:schemeClr>
            </a:gs>
            <a:gs pos="52000">
              <a:srgbClr val="F4F6EE"/>
            </a:gs>
            <a:gs pos="9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B8C27D-88C8-CF8B-1CE2-3EE697EC0CB1}"/>
              </a:ext>
            </a:extLst>
          </p:cNvPr>
          <p:cNvSpPr/>
          <p:nvPr/>
        </p:nvSpPr>
        <p:spPr>
          <a:xfrm>
            <a:off x="0" y="4"/>
            <a:ext cx="12192000" cy="1809947"/>
          </a:xfrm>
          <a:prstGeom prst="rect">
            <a:avLst/>
          </a:prstGeom>
          <a:gradFill flip="none" rotWithShape="1">
            <a:gsLst>
              <a:gs pos="58000">
                <a:srgbClr val="FFFF99"/>
              </a:gs>
              <a:gs pos="100000">
                <a:schemeClr val="bg1">
                  <a:lumMod val="95000"/>
                </a:schemeClr>
              </a:gs>
              <a:gs pos="47000">
                <a:srgbClr val="FFFF99"/>
              </a:gs>
              <a:gs pos="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1" algn="ctr">
              <a:spcBef>
                <a:spcPts val="281"/>
              </a:spcBef>
            </a:pPr>
            <a:endParaRPr lang="en-US" sz="105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468B5C45-B096-7BDB-B3EF-33CD7F424FAA}"/>
              </a:ext>
            </a:extLst>
          </p:cNvPr>
          <p:cNvSpPr/>
          <p:nvPr/>
        </p:nvSpPr>
        <p:spPr>
          <a:xfrm flipV="1">
            <a:off x="-2113079" y="5723618"/>
            <a:ext cx="16418153" cy="359393"/>
          </a:xfrm>
          <a:prstGeom prst="mathMinus">
            <a:avLst>
              <a:gd name="adj1" fmla="val 23520"/>
            </a:avLst>
          </a:prstGeom>
          <a:gradFill>
            <a:gsLst>
              <a:gs pos="0">
                <a:srgbClr val="FFC000"/>
              </a:gs>
              <a:gs pos="50000">
                <a:srgbClr val="FFFF99">
                  <a:alpha val="56000"/>
                </a:srgbClr>
              </a:gs>
              <a:gs pos="100000">
                <a:srgbClr val="B4D88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A325B0-6226-AB61-2BC5-9951F5EAA56E}"/>
              </a:ext>
            </a:extLst>
          </p:cNvPr>
          <p:cNvSpPr txBox="1"/>
          <p:nvPr/>
        </p:nvSpPr>
        <p:spPr>
          <a:xfrm>
            <a:off x="43552" y="4047544"/>
            <a:ext cx="12191999" cy="64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ID:</a:t>
            </a:r>
          </a:p>
          <a:p>
            <a:pPr algn="ctr"/>
            <a:r>
              <a:rPr lang="en-US" sz="180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Session No.:</a:t>
            </a:r>
            <a:endParaRPr 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EE62C93-0498-D3AF-F5C0-ACE325980495}"/>
              </a:ext>
            </a:extLst>
          </p:cNvPr>
          <p:cNvSpPr txBox="1">
            <a:spLocks/>
          </p:cNvSpPr>
          <p:nvPr/>
        </p:nvSpPr>
        <p:spPr>
          <a:xfrm>
            <a:off x="712399" y="4680792"/>
            <a:ext cx="4681802" cy="11819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77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Co-Author(s) </a:t>
            </a:r>
          </a:p>
          <a:p>
            <a:pPr marL="0" indent="0" defTabSz="457177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ABC, Affiliation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en-US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Affiliation 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ABC</a:t>
            </a:r>
            <a:r>
              <a:rPr lang="en-US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Affiliation 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457177">
              <a:lnSpc>
                <a:spcPct val="100000"/>
              </a:lnSpc>
              <a:spcBef>
                <a:spcPts val="100"/>
              </a:spcBef>
              <a:buNone/>
            </a:pPr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FF27E9-CF96-CF1F-EC5B-4ACB47217DCD}"/>
              </a:ext>
            </a:extLst>
          </p:cNvPr>
          <p:cNvSpPr/>
          <p:nvPr/>
        </p:nvSpPr>
        <p:spPr>
          <a:xfrm>
            <a:off x="8219679" y="4844095"/>
            <a:ext cx="3422905" cy="949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 </a:t>
            </a:r>
          </a:p>
          <a:p>
            <a:pPr marL="12700" algn="ctr">
              <a:spcBef>
                <a:spcPts val="100"/>
              </a:spcBef>
            </a:pPr>
            <a:r>
              <a:rPr lang="en-US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</a:p>
          <a:p>
            <a:pPr marL="12700" algn="ctr">
              <a:spcBef>
                <a:spcPts val="100"/>
              </a:spcBef>
            </a:pPr>
            <a:r>
              <a:rPr lang="en-US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C7A94-9441-AEEA-C42C-7529A3DAEA64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ICSPER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3CC08A-6AE0-B48E-4687-D79353C6D7A3}"/>
              </a:ext>
            </a:extLst>
          </p:cNvPr>
          <p:cNvSpPr txBox="1"/>
          <p:nvPr/>
        </p:nvSpPr>
        <p:spPr>
          <a:xfrm>
            <a:off x="1730188" y="696707"/>
            <a:ext cx="7713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1" dirty="0">
                <a:solidFill>
                  <a:srgbClr val="002060"/>
                </a:solidFill>
                <a:latin typeface="Bookman Old Style" panose="02050604050505020204" pitchFamily="18" charset="0"/>
                <a:ea typeface="Roboto" panose="02000000000000000000" pitchFamily="2" charset="0"/>
                <a:cs typeface="Ayuthaya" pitchFamily="2" charset="-34"/>
              </a:rPr>
              <a:t>International Conference on Sustainable Power and Energy Research </a:t>
            </a:r>
          </a:p>
          <a:p>
            <a:pPr algn="ctr"/>
            <a:r>
              <a:rPr lang="en-IN" i="1" dirty="0">
                <a:solidFill>
                  <a:srgbClr val="545454"/>
                </a:solidFill>
                <a:effectLst/>
                <a:latin typeface="Bookman Old Style" panose="02050604050505020204" pitchFamily="18" charset="0"/>
              </a:rPr>
              <a:t>Department of Electrical Engineering, NIT Warangal</a:t>
            </a:r>
            <a:endParaRPr lang="en-US" spc="-1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53D592-254B-1EE0-5AE2-E99B907BD3DE}"/>
              </a:ext>
            </a:extLst>
          </p:cNvPr>
          <p:cNvSpPr txBox="1"/>
          <p:nvPr/>
        </p:nvSpPr>
        <p:spPr>
          <a:xfrm>
            <a:off x="-112324" y="180334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1-3 March 2024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00A667-88D2-EAE8-6A14-68743D52B86A}"/>
              </a:ext>
            </a:extLst>
          </p:cNvPr>
          <p:cNvSpPr txBox="1"/>
          <p:nvPr/>
        </p:nvSpPr>
        <p:spPr>
          <a:xfrm>
            <a:off x="-112323" y="328474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Title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BB8A4BC-9E52-2420-1D8C-1669EBA36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02" y="367534"/>
            <a:ext cx="2497253" cy="830997"/>
          </a:xfrm>
          <a:prstGeom prst="rect">
            <a:avLst/>
          </a:prstGeom>
        </p:spPr>
      </p:pic>
      <p:pic>
        <p:nvPicPr>
          <p:cNvPr id="2" name="Picture 4" descr="NIT, Warangal">
            <a:extLst>
              <a:ext uri="{FF2B5EF4-FFF2-40B4-BE49-F238E27FC236}">
                <a16:creationId xmlns:a16="http://schemas.microsoft.com/office/drawing/2014/main" id="{C48285E1-D801-DCC1-2FFD-367A379B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2" y="249122"/>
            <a:ext cx="1190975" cy="120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87D4CB9-6352-9AE0-D464-5DB13F5F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97" y="2151716"/>
            <a:ext cx="890358" cy="10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pringer Logo PNG Transparent &amp; SVG Vector - Freebie Supply">
            <a:extLst>
              <a:ext uri="{FF2B5EF4-FFF2-40B4-BE49-F238E27FC236}">
                <a16:creationId xmlns:a16="http://schemas.microsoft.com/office/drawing/2014/main" id="{F890A81D-298C-0086-7279-C54675795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3020"/>
            <a:ext cx="2072299" cy="57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A9A4DC-6D98-D266-A460-2B4932ADFB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36" y="6209036"/>
            <a:ext cx="1152525" cy="476250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548627-FC69-2708-551B-0EE264A0A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63" y="6209036"/>
            <a:ext cx="2231759" cy="415211"/>
          </a:xfrm>
          <a:prstGeom prst="rect">
            <a:avLst/>
          </a:prstGeom>
        </p:spPr>
      </p:pic>
      <p:pic>
        <p:nvPicPr>
          <p:cNvPr id="21" name="Picture 2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6887149-D63E-D570-BB12-5B74B0A0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02" y="6074874"/>
            <a:ext cx="2251798" cy="722516"/>
          </a:xfrm>
          <a:prstGeom prst="rect">
            <a:avLst/>
          </a:prstGeom>
        </p:spPr>
      </p:pic>
      <p:pic>
        <p:nvPicPr>
          <p:cNvPr id="23" name="Picture 22" descr="A red elephant with tusks and black text&#10;&#10;Description automatically generated">
            <a:extLst>
              <a:ext uri="{FF2B5EF4-FFF2-40B4-BE49-F238E27FC236}">
                <a16:creationId xmlns:a16="http://schemas.microsoft.com/office/drawing/2014/main" id="{FF438690-54CC-00AD-0BAC-B0BAB15B4F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07" y="5936484"/>
            <a:ext cx="1065476" cy="852380"/>
          </a:xfrm>
          <a:prstGeom prst="rect">
            <a:avLst/>
          </a:prstGeom>
        </p:spPr>
      </p:pic>
      <p:pic>
        <p:nvPicPr>
          <p:cNvPr id="26" name="Picture 25" descr="A sign with blue text&#10;&#10;Description automatically generated">
            <a:extLst>
              <a:ext uri="{FF2B5EF4-FFF2-40B4-BE49-F238E27FC236}">
                <a16:creationId xmlns:a16="http://schemas.microsoft.com/office/drawing/2014/main" id="{E534DFB1-B9D2-A2F3-8860-C1B2B843CB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918" y="5990254"/>
            <a:ext cx="1852089" cy="8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0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  <a:alpha val="68000"/>
                <a:lumMod val="51000"/>
                <a:lumOff val="49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3C23C2-CF7D-EFE4-18E5-33437A996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94066F-1020-DD1C-7E3D-97BACD674A0A}"/>
              </a:ext>
            </a:extLst>
          </p:cNvPr>
          <p:cNvSpPr/>
          <p:nvPr/>
        </p:nvSpPr>
        <p:spPr>
          <a:xfrm>
            <a:off x="0" y="5"/>
            <a:ext cx="12192000" cy="1114422"/>
          </a:xfrm>
          <a:prstGeom prst="rect">
            <a:avLst/>
          </a:prstGeom>
          <a:gradFill flip="none" rotWithShape="1">
            <a:gsLst>
              <a:gs pos="58000">
                <a:srgbClr val="FFFF99"/>
              </a:gs>
              <a:gs pos="100000">
                <a:schemeClr val="bg1">
                  <a:lumMod val="95000"/>
                </a:schemeClr>
              </a:gs>
              <a:gs pos="47000">
                <a:srgbClr val="FFFF99"/>
              </a:gs>
              <a:gs pos="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1" algn="ctr">
              <a:spcBef>
                <a:spcPts val="281"/>
              </a:spcBef>
            </a:pPr>
            <a:endParaRPr lang="en-US" sz="105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8965A3A6-F6CC-16AF-18F6-DA0CE8491588}"/>
              </a:ext>
            </a:extLst>
          </p:cNvPr>
          <p:cNvSpPr txBox="1"/>
          <p:nvPr/>
        </p:nvSpPr>
        <p:spPr>
          <a:xfrm>
            <a:off x="45720" y="278480"/>
            <a:ext cx="119634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F6A454-3E4D-4D80-D801-D0E58A25B999}"/>
              </a:ext>
            </a:extLst>
          </p:cNvPr>
          <p:cNvCxnSpPr>
            <a:cxnSpLocks/>
          </p:cNvCxnSpPr>
          <p:nvPr/>
        </p:nvCxnSpPr>
        <p:spPr>
          <a:xfrm>
            <a:off x="314327" y="6543677"/>
            <a:ext cx="11649076" cy="66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C2E6D-4C08-A1B4-67FB-A5BEC37CA0F2}"/>
              </a:ext>
            </a:extLst>
          </p:cNvPr>
          <p:cNvCxnSpPr>
            <a:cxnSpLocks/>
          </p:cNvCxnSpPr>
          <p:nvPr/>
        </p:nvCxnSpPr>
        <p:spPr>
          <a:xfrm>
            <a:off x="314327" y="6572251"/>
            <a:ext cx="11649076" cy="666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674C16B8-79B5-1702-089A-463990228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70193"/>
                <a:ext cx="6008016" cy="50973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Please write your content here </a:t>
                </a:r>
                <a:endParaRPr lang="en-US" sz="2400" b="0" i="0" u="none" strike="noStrike" baseline="0" dirty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XYZ</a:t>
                </a:r>
              </a:p>
              <a:p>
                <a:pPr lvl="1"/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Babc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674C16B8-79B5-1702-089A-463990228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70193"/>
                <a:ext cx="6008016" cy="5097390"/>
              </a:xfrm>
              <a:blipFill>
                <a:blip r:embed="rId2"/>
                <a:stretch>
                  <a:fillRect l="-1521" t="-16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C372EC6-B9E5-0F05-6792-50B377B2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2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DCE5B-F916-7072-FF7E-A80D522727F9}"/>
              </a:ext>
            </a:extLst>
          </p:cNvPr>
          <p:cNvSpPr txBox="1"/>
          <p:nvPr/>
        </p:nvSpPr>
        <p:spPr>
          <a:xfrm>
            <a:off x="2701159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C98F405-DC6E-0682-C58B-5033DC156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91" y="234626"/>
            <a:ext cx="1627469" cy="54156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D0E0F63-4EF8-0D07-C452-D9264DF08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98009"/>
              </p:ext>
            </p:extLst>
          </p:nvPr>
        </p:nvGraphicFramePr>
        <p:xfrm>
          <a:off x="6970493" y="1349048"/>
          <a:ext cx="4902010" cy="36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171911" imgH="3092335" progId="Visio.Drawing.15">
                  <p:embed/>
                </p:oleObj>
              </mc:Choice>
              <mc:Fallback>
                <p:oleObj name="Visio" r:id="rId4" imgW="4171911" imgH="3092335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17664DC-D8FE-3E8E-76DC-5778A1AA8E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493" y="1349048"/>
                        <a:ext cx="4902010" cy="3655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947FEA-C36C-A501-87F0-C89B58BF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11356"/>
            <a:ext cx="890358" cy="10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IT, Warangal">
            <a:extLst>
              <a:ext uri="{FF2B5EF4-FFF2-40B4-BE49-F238E27FC236}">
                <a16:creationId xmlns:a16="http://schemas.microsoft.com/office/drawing/2014/main" id="{8FC52B2D-F834-3802-48F1-2B709BDE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72" y="142089"/>
            <a:ext cx="798631" cy="8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07A547-FEBB-8B23-C651-04DAFB370594}"/>
              </a:ext>
            </a:extLst>
          </p:cNvPr>
          <p:cNvSpPr txBox="1"/>
          <p:nvPr/>
        </p:nvSpPr>
        <p:spPr>
          <a:xfrm>
            <a:off x="6862713" y="5213023"/>
            <a:ext cx="509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Fig: keep block diagram, flow chart and circuits here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119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  <a:alpha val="68000"/>
                <a:lumMod val="51000"/>
                <a:lumOff val="4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F8A8E5-5C68-B338-9EFB-8129FCA2C8B2}"/>
              </a:ext>
            </a:extLst>
          </p:cNvPr>
          <p:cNvSpPr/>
          <p:nvPr/>
        </p:nvSpPr>
        <p:spPr>
          <a:xfrm>
            <a:off x="0" y="5"/>
            <a:ext cx="12192000" cy="1114422"/>
          </a:xfrm>
          <a:prstGeom prst="rect">
            <a:avLst/>
          </a:prstGeom>
          <a:gradFill flip="none" rotWithShape="1">
            <a:gsLst>
              <a:gs pos="58000">
                <a:srgbClr val="FFFF99"/>
              </a:gs>
              <a:gs pos="100000">
                <a:schemeClr val="bg1">
                  <a:lumMod val="95000"/>
                </a:schemeClr>
              </a:gs>
              <a:gs pos="47000">
                <a:srgbClr val="FFFF99"/>
              </a:gs>
              <a:gs pos="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1" algn="ctr">
              <a:spcBef>
                <a:spcPts val="281"/>
              </a:spcBef>
            </a:pPr>
            <a:endParaRPr lang="en-US" sz="105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CF042928-3394-FAFA-5307-2424462D731C}"/>
              </a:ext>
            </a:extLst>
          </p:cNvPr>
          <p:cNvSpPr txBox="1"/>
          <p:nvPr/>
        </p:nvSpPr>
        <p:spPr>
          <a:xfrm>
            <a:off x="45720" y="278480"/>
            <a:ext cx="119634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 </a:t>
            </a:r>
            <a:endParaRPr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78F3F3-090F-FA5A-D9A6-C04E9DF21B77}"/>
              </a:ext>
            </a:extLst>
          </p:cNvPr>
          <p:cNvCxnSpPr>
            <a:cxnSpLocks/>
          </p:cNvCxnSpPr>
          <p:nvPr/>
        </p:nvCxnSpPr>
        <p:spPr>
          <a:xfrm>
            <a:off x="314327" y="6543677"/>
            <a:ext cx="11649076" cy="66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6D9A49-6C8E-2EEE-A1B3-5FAC84D79B7C}"/>
              </a:ext>
            </a:extLst>
          </p:cNvPr>
          <p:cNvCxnSpPr>
            <a:cxnSpLocks/>
          </p:cNvCxnSpPr>
          <p:nvPr/>
        </p:nvCxnSpPr>
        <p:spPr>
          <a:xfrm>
            <a:off x="314327" y="6572251"/>
            <a:ext cx="11649076" cy="666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19C6F2-046F-CFC9-7612-05DC974B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3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483D6-967B-6382-A399-12674DB2D926}"/>
              </a:ext>
            </a:extLst>
          </p:cNvPr>
          <p:cNvSpPr txBox="1"/>
          <p:nvPr/>
        </p:nvSpPr>
        <p:spPr>
          <a:xfrm>
            <a:off x="2701159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1FEC83-AD90-197F-9EE9-D822FF19D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91" y="234626"/>
            <a:ext cx="1627469" cy="541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95F91F-9960-49B2-E260-EB9088E5C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11356"/>
            <a:ext cx="890358" cy="10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IT, Warangal">
            <a:extLst>
              <a:ext uri="{FF2B5EF4-FFF2-40B4-BE49-F238E27FC236}">
                <a16:creationId xmlns:a16="http://schemas.microsoft.com/office/drawing/2014/main" id="{E4378045-FC0B-9349-DA49-F6CF4C52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72" y="142089"/>
            <a:ext cx="798631" cy="8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BDE4E5B-46A3-F523-7B83-E07D6420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82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  <a:alpha val="68000"/>
                <a:lumMod val="51000"/>
                <a:lumOff val="49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B6DA5-3ADE-4845-755F-23736B0BE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AC930F-8AD5-E912-1D18-1BED9BD76A51}"/>
              </a:ext>
            </a:extLst>
          </p:cNvPr>
          <p:cNvSpPr/>
          <p:nvPr/>
        </p:nvSpPr>
        <p:spPr>
          <a:xfrm>
            <a:off x="0" y="5"/>
            <a:ext cx="12192000" cy="1114422"/>
          </a:xfrm>
          <a:prstGeom prst="rect">
            <a:avLst/>
          </a:prstGeom>
          <a:gradFill flip="none" rotWithShape="1">
            <a:gsLst>
              <a:gs pos="58000">
                <a:srgbClr val="FFFF99"/>
              </a:gs>
              <a:gs pos="100000">
                <a:schemeClr val="bg1">
                  <a:lumMod val="95000"/>
                </a:schemeClr>
              </a:gs>
              <a:gs pos="47000">
                <a:srgbClr val="FFFF99"/>
              </a:gs>
              <a:gs pos="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1" algn="ctr">
              <a:spcBef>
                <a:spcPts val="281"/>
              </a:spcBef>
            </a:pPr>
            <a:endParaRPr lang="en-US" sz="105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9E8A3C9E-7EE3-FF54-8981-F10291AC4980}"/>
              </a:ext>
            </a:extLst>
          </p:cNvPr>
          <p:cNvSpPr txBox="1"/>
          <p:nvPr/>
        </p:nvSpPr>
        <p:spPr>
          <a:xfrm>
            <a:off x="45720" y="278480"/>
            <a:ext cx="119634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and Methodology </a:t>
            </a:r>
            <a:endParaRPr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D70F85-0089-6BDD-AB5C-C6EADACB902A}"/>
              </a:ext>
            </a:extLst>
          </p:cNvPr>
          <p:cNvCxnSpPr>
            <a:cxnSpLocks/>
          </p:cNvCxnSpPr>
          <p:nvPr/>
        </p:nvCxnSpPr>
        <p:spPr>
          <a:xfrm>
            <a:off x="314327" y="6543677"/>
            <a:ext cx="11649076" cy="66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52A678-CD5C-008D-01C1-6AB8B8D8BCE4}"/>
              </a:ext>
            </a:extLst>
          </p:cNvPr>
          <p:cNvCxnSpPr>
            <a:cxnSpLocks/>
          </p:cNvCxnSpPr>
          <p:nvPr/>
        </p:nvCxnSpPr>
        <p:spPr>
          <a:xfrm>
            <a:off x="314327" y="6572251"/>
            <a:ext cx="11649076" cy="666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DAFDBD8-3A33-4036-075B-E5924F52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4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2AF76-C8E7-EE25-303F-F8480CCB9E17}"/>
              </a:ext>
            </a:extLst>
          </p:cNvPr>
          <p:cNvSpPr txBox="1"/>
          <p:nvPr/>
        </p:nvSpPr>
        <p:spPr>
          <a:xfrm>
            <a:off x="2701159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D017B9E-584C-5593-C3BE-D3FFC53ED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91" y="234626"/>
            <a:ext cx="1627469" cy="541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F270E9-B2E5-29D0-9A20-3B0B8A42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11356"/>
            <a:ext cx="890358" cy="10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IT, Warangal">
            <a:extLst>
              <a:ext uri="{FF2B5EF4-FFF2-40B4-BE49-F238E27FC236}">
                <a16:creationId xmlns:a16="http://schemas.microsoft.com/office/drawing/2014/main" id="{117D611F-0BE2-7FC3-EAD9-79ACB690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72" y="142089"/>
            <a:ext cx="798631" cy="8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5">
                <a:extLst>
                  <a:ext uri="{FF2B5EF4-FFF2-40B4-BE49-F238E27FC236}">
                    <a16:creationId xmlns:a16="http://schemas.microsoft.com/office/drawing/2014/main" id="{06D57231-B404-EF8D-922B-435D684FAB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70193"/>
                <a:ext cx="6008016" cy="50973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Please write your content here 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XYZ</a:t>
                </a:r>
              </a:p>
              <a:p>
                <a:pPr lvl="1"/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5">
                <a:extLst>
                  <a:ext uri="{FF2B5EF4-FFF2-40B4-BE49-F238E27FC236}">
                    <a16:creationId xmlns:a16="http://schemas.microsoft.com/office/drawing/2014/main" id="{06D57231-B404-EF8D-922B-435D684FA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70193"/>
                <a:ext cx="6008016" cy="5097390"/>
              </a:xfrm>
              <a:prstGeom prst="rect">
                <a:avLst/>
              </a:prstGeom>
              <a:blipFill>
                <a:blip r:embed="rId5"/>
                <a:stretch>
                  <a:fillRect l="-1521" t="-16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2254F9D-E03F-5160-FF7F-904A3E7F9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68524"/>
              </p:ext>
            </p:extLst>
          </p:nvPr>
        </p:nvGraphicFramePr>
        <p:xfrm>
          <a:off x="6970493" y="1349048"/>
          <a:ext cx="4902010" cy="36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4171911" imgH="3092335" progId="Visio.Drawing.15">
                  <p:embed/>
                </p:oleObj>
              </mc:Choice>
              <mc:Fallback>
                <p:oleObj name="Visio" r:id="rId6" imgW="4171911" imgH="3092335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D0E0F63-4EF8-0D07-C452-D9264DF08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493" y="1349048"/>
                        <a:ext cx="4902010" cy="3655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959F29F-A716-6D11-ECD2-CC7A2A240154}"/>
              </a:ext>
            </a:extLst>
          </p:cNvPr>
          <p:cNvSpPr txBox="1"/>
          <p:nvPr/>
        </p:nvSpPr>
        <p:spPr>
          <a:xfrm>
            <a:off x="6862713" y="5213023"/>
            <a:ext cx="509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Fig: keep block diagram, flow chart and circuits here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682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  <a:alpha val="68000"/>
                <a:lumMod val="51000"/>
                <a:lumOff val="49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1F454A-D7ED-A74A-C653-88617DF9E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15F8D9-8D6A-FB62-93DA-3C8523E7449D}"/>
              </a:ext>
            </a:extLst>
          </p:cNvPr>
          <p:cNvSpPr/>
          <p:nvPr/>
        </p:nvSpPr>
        <p:spPr>
          <a:xfrm>
            <a:off x="0" y="5"/>
            <a:ext cx="12192000" cy="1114422"/>
          </a:xfrm>
          <a:prstGeom prst="rect">
            <a:avLst/>
          </a:prstGeom>
          <a:gradFill flip="none" rotWithShape="1">
            <a:gsLst>
              <a:gs pos="58000">
                <a:srgbClr val="FFFF99"/>
              </a:gs>
              <a:gs pos="100000">
                <a:schemeClr val="bg1">
                  <a:lumMod val="95000"/>
                </a:schemeClr>
              </a:gs>
              <a:gs pos="47000">
                <a:srgbClr val="FFFF99"/>
              </a:gs>
              <a:gs pos="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1" algn="ctr">
              <a:spcBef>
                <a:spcPts val="281"/>
              </a:spcBef>
            </a:pPr>
            <a:endParaRPr lang="en-US" sz="105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6729CF3-C000-2933-09AB-CE34C6F9B983}"/>
              </a:ext>
            </a:extLst>
          </p:cNvPr>
          <p:cNvSpPr txBox="1"/>
          <p:nvPr/>
        </p:nvSpPr>
        <p:spPr>
          <a:xfrm>
            <a:off x="45720" y="278480"/>
            <a:ext cx="119634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  <a:endParaRPr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689A79-E29C-7D96-DCBE-D8F6E0AF730D}"/>
              </a:ext>
            </a:extLst>
          </p:cNvPr>
          <p:cNvCxnSpPr>
            <a:cxnSpLocks/>
          </p:cNvCxnSpPr>
          <p:nvPr/>
        </p:nvCxnSpPr>
        <p:spPr>
          <a:xfrm>
            <a:off x="314327" y="6543677"/>
            <a:ext cx="11649076" cy="66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E9DB1D-5FBF-444F-64F6-E0500EED9B43}"/>
              </a:ext>
            </a:extLst>
          </p:cNvPr>
          <p:cNvCxnSpPr>
            <a:cxnSpLocks/>
          </p:cNvCxnSpPr>
          <p:nvPr/>
        </p:nvCxnSpPr>
        <p:spPr>
          <a:xfrm>
            <a:off x="314327" y="6572251"/>
            <a:ext cx="11649076" cy="666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04ED91D-DC1E-9D51-1EE4-DA1827C4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5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E855E-B593-07D3-22D9-20BE5E347A4D}"/>
              </a:ext>
            </a:extLst>
          </p:cNvPr>
          <p:cNvSpPr txBox="1"/>
          <p:nvPr/>
        </p:nvSpPr>
        <p:spPr>
          <a:xfrm>
            <a:off x="2701159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9F3B438-ED81-F60C-B087-0F067B2CD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91" y="234626"/>
            <a:ext cx="1627469" cy="541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58C29D-4737-4DAB-09B6-D1A2509F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11356"/>
            <a:ext cx="890358" cy="10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IT, Warangal">
            <a:extLst>
              <a:ext uri="{FF2B5EF4-FFF2-40B4-BE49-F238E27FC236}">
                <a16:creationId xmlns:a16="http://schemas.microsoft.com/office/drawing/2014/main" id="{06A2192F-7A81-60A0-B23C-B5E5EBEF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72" y="142089"/>
            <a:ext cx="798631" cy="8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ACDD9C-0680-FE25-7DBC-88A747CAA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08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  <a:alpha val="68000"/>
                <a:lumMod val="51000"/>
                <a:lumOff val="49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62AA34-BC62-5A44-015F-F1117964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098B5B-7C8C-46B3-0AE0-816FADF6AA7E}"/>
              </a:ext>
            </a:extLst>
          </p:cNvPr>
          <p:cNvSpPr/>
          <p:nvPr/>
        </p:nvSpPr>
        <p:spPr>
          <a:xfrm>
            <a:off x="0" y="5"/>
            <a:ext cx="12192000" cy="1114422"/>
          </a:xfrm>
          <a:prstGeom prst="rect">
            <a:avLst/>
          </a:prstGeom>
          <a:gradFill flip="none" rotWithShape="1">
            <a:gsLst>
              <a:gs pos="58000">
                <a:srgbClr val="FFFF99"/>
              </a:gs>
              <a:gs pos="100000">
                <a:schemeClr val="bg1">
                  <a:lumMod val="95000"/>
                </a:schemeClr>
              </a:gs>
              <a:gs pos="47000">
                <a:srgbClr val="FFFF99"/>
              </a:gs>
              <a:gs pos="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1" algn="ctr">
              <a:spcBef>
                <a:spcPts val="281"/>
              </a:spcBef>
            </a:pPr>
            <a:endParaRPr lang="en-US" sz="105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708B71EE-13F6-2863-3F32-B81E080FEF17}"/>
              </a:ext>
            </a:extLst>
          </p:cNvPr>
          <p:cNvSpPr txBox="1"/>
          <p:nvPr/>
        </p:nvSpPr>
        <p:spPr>
          <a:xfrm>
            <a:off x="45720" y="278480"/>
            <a:ext cx="119634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60A51D-324E-7103-63C8-CD9D3EACA163}"/>
              </a:ext>
            </a:extLst>
          </p:cNvPr>
          <p:cNvCxnSpPr>
            <a:cxnSpLocks/>
          </p:cNvCxnSpPr>
          <p:nvPr/>
        </p:nvCxnSpPr>
        <p:spPr>
          <a:xfrm>
            <a:off x="314327" y="6543677"/>
            <a:ext cx="11649076" cy="66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7B89D5-59BB-853A-AD67-5C538A6D08BB}"/>
              </a:ext>
            </a:extLst>
          </p:cNvPr>
          <p:cNvCxnSpPr>
            <a:cxnSpLocks/>
          </p:cNvCxnSpPr>
          <p:nvPr/>
        </p:nvCxnSpPr>
        <p:spPr>
          <a:xfrm>
            <a:off x="314327" y="6572251"/>
            <a:ext cx="11649076" cy="666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232B6CC-3CCF-51A9-0E72-94B3F746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6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86FE9-3983-D6D2-A5EF-30A2148BA136}"/>
              </a:ext>
            </a:extLst>
          </p:cNvPr>
          <p:cNvSpPr txBox="1"/>
          <p:nvPr/>
        </p:nvSpPr>
        <p:spPr>
          <a:xfrm>
            <a:off x="2701159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1D3D51A-4B5E-ED3B-8BAE-256B31E5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91" y="234626"/>
            <a:ext cx="1627469" cy="541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F1C411-EF2A-ED58-4748-CB1AC427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11356"/>
            <a:ext cx="890358" cy="10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IT, Warangal">
            <a:extLst>
              <a:ext uri="{FF2B5EF4-FFF2-40B4-BE49-F238E27FC236}">
                <a16:creationId xmlns:a16="http://schemas.microsoft.com/office/drawing/2014/main" id="{A4620734-566A-69D6-540E-A3DADE8A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72" y="142089"/>
            <a:ext cx="798631" cy="8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B6817FD-1BF9-1CFC-46DA-ECD7D1FF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  <a:alpha val="68000"/>
                <a:lumMod val="51000"/>
                <a:lumOff val="49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7BEC6-A36A-8F5E-29D7-747EF80AF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2638BD-8245-BD20-84E6-6B08BD1D260F}"/>
              </a:ext>
            </a:extLst>
          </p:cNvPr>
          <p:cNvSpPr/>
          <p:nvPr/>
        </p:nvSpPr>
        <p:spPr>
          <a:xfrm>
            <a:off x="0" y="5"/>
            <a:ext cx="12192000" cy="1114422"/>
          </a:xfrm>
          <a:prstGeom prst="rect">
            <a:avLst/>
          </a:prstGeom>
          <a:gradFill flip="none" rotWithShape="1">
            <a:gsLst>
              <a:gs pos="58000">
                <a:srgbClr val="FFFF99"/>
              </a:gs>
              <a:gs pos="100000">
                <a:schemeClr val="bg1">
                  <a:lumMod val="95000"/>
                </a:schemeClr>
              </a:gs>
              <a:gs pos="47000">
                <a:srgbClr val="FFFF99"/>
              </a:gs>
              <a:gs pos="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1" algn="ctr">
              <a:spcBef>
                <a:spcPts val="281"/>
              </a:spcBef>
            </a:pPr>
            <a:endParaRPr lang="en-US" sz="105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FD19F1AD-AF62-A47A-2E25-8AEE54D1762E}"/>
              </a:ext>
            </a:extLst>
          </p:cNvPr>
          <p:cNvSpPr txBox="1"/>
          <p:nvPr/>
        </p:nvSpPr>
        <p:spPr>
          <a:xfrm>
            <a:off x="45720" y="278480"/>
            <a:ext cx="119634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References </a:t>
            </a:r>
            <a:endParaRPr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89F8C4-A279-14EB-C299-DAD4D550B73E}"/>
              </a:ext>
            </a:extLst>
          </p:cNvPr>
          <p:cNvCxnSpPr>
            <a:cxnSpLocks/>
          </p:cNvCxnSpPr>
          <p:nvPr/>
        </p:nvCxnSpPr>
        <p:spPr>
          <a:xfrm>
            <a:off x="314327" y="6543677"/>
            <a:ext cx="11649076" cy="66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70C478-F60B-1EC1-357B-7794567705E7}"/>
              </a:ext>
            </a:extLst>
          </p:cNvPr>
          <p:cNvCxnSpPr>
            <a:cxnSpLocks/>
          </p:cNvCxnSpPr>
          <p:nvPr/>
        </p:nvCxnSpPr>
        <p:spPr>
          <a:xfrm>
            <a:off x="314327" y="6572251"/>
            <a:ext cx="11649076" cy="666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7371379-5801-E326-1C22-BA7A00FDF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70193"/>
            <a:ext cx="11202187" cy="50973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Authors, “Titles” Publication year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35585A-AC11-B08E-54F2-0320039E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7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D062F-DFE7-6EA8-9B86-D78C490EB5B7}"/>
              </a:ext>
            </a:extLst>
          </p:cNvPr>
          <p:cNvSpPr txBox="1"/>
          <p:nvPr/>
        </p:nvSpPr>
        <p:spPr>
          <a:xfrm>
            <a:off x="2701159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6C3A81B-BF66-FFF0-1E66-AE851BA32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91" y="234626"/>
            <a:ext cx="1627469" cy="541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68CFBD-CFE1-0C58-AB4E-0D0DAD25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123828"/>
            <a:ext cx="798631" cy="9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IT, Warangal">
            <a:extLst>
              <a:ext uri="{FF2B5EF4-FFF2-40B4-BE49-F238E27FC236}">
                <a16:creationId xmlns:a16="http://schemas.microsoft.com/office/drawing/2014/main" id="{9A16596B-5FD8-9560-BB45-0E0254CE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72" y="142089"/>
            <a:ext cx="798631" cy="8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  <a:alpha val="68000"/>
                <a:lumMod val="51000"/>
                <a:lumOff val="49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81E4CD-E7FC-20FB-2C35-759C0414F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CE1F00-C9E7-6C3C-7050-A288981424C3}"/>
              </a:ext>
            </a:extLst>
          </p:cNvPr>
          <p:cNvSpPr/>
          <p:nvPr/>
        </p:nvSpPr>
        <p:spPr>
          <a:xfrm>
            <a:off x="0" y="5"/>
            <a:ext cx="12192000" cy="1114422"/>
          </a:xfrm>
          <a:prstGeom prst="rect">
            <a:avLst/>
          </a:prstGeom>
          <a:gradFill flip="none" rotWithShape="1">
            <a:gsLst>
              <a:gs pos="58000">
                <a:srgbClr val="FFFF99"/>
              </a:gs>
              <a:gs pos="100000">
                <a:schemeClr val="bg1">
                  <a:lumMod val="95000"/>
                </a:schemeClr>
              </a:gs>
              <a:gs pos="47000">
                <a:srgbClr val="FFFF99"/>
              </a:gs>
              <a:gs pos="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1" algn="ctr">
              <a:spcBef>
                <a:spcPts val="281"/>
              </a:spcBef>
            </a:pPr>
            <a:endParaRPr lang="en-US" sz="105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9310CF8F-0FB3-B529-8CD3-5B39FD978BBC}"/>
              </a:ext>
            </a:extLst>
          </p:cNvPr>
          <p:cNvSpPr txBox="1"/>
          <p:nvPr/>
        </p:nvSpPr>
        <p:spPr>
          <a:xfrm>
            <a:off x="45720" y="278480"/>
            <a:ext cx="119634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References </a:t>
            </a:r>
            <a:endParaRPr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BF0F03-E864-13CF-E047-E51108B8F603}"/>
              </a:ext>
            </a:extLst>
          </p:cNvPr>
          <p:cNvCxnSpPr>
            <a:cxnSpLocks/>
          </p:cNvCxnSpPr>
          <p:nvPr/>
        </p:nvCxnSpPr>
        <p:spPr>
          <a:xfrm>
            <a:off x="314327" y="6543677"/>
            <a:ext cx="11649076" cy="66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7D48DE-C6AD-D21A-D40D-2FCF587259F4}"/>
              </a:ext>
            </a:extLst>
          </p:cNvPr>
          <p:cNvCxnSpPr>
            <a:cxnSpLocks/>
          </p:cNvCxnSpPr>
          <p:nvPr/>
        </p:nvCxnSpPr>
        <p:spPr>
          <a:xfrm>
            <a:off x="314327" y="6572251"/>
            <a:ext cx="11649076" cy="666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E04EB81-8363-C280-3432-D07F6166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E285-4BF6-4543-829A-363453F94E71}" type="slidenum">
              <a:rPr lang="en-IN" smtClean="0"/>
              <a:t>8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418DF-A766-3399-6242-B24BCA98D31E}"/>
              </a:ext>
            </a:extLst>
          </p:cNvPr>
          <p:cNvSpPr txBox="1"/>
          <p:nvPr/>
        </p:nvSpPr>
        <p:spPr>
          <a:xfrm>
            <a:off x="2701159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EAEFEE5-C82F-90A7-2B91-8A85B2FA7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91" y="234626"/>
            <a:ext cx="1627469" cy="541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D2D231-18E2-5502-FBA6-3C48253C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123828"/>
            <a:ext cx="798631" cy="9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IT, Warangal">
            <a:extLst>
              <a:ext uri="{FF2B5EF4-FFF2-40B4-BE49-F238E27FC236}">
                <a16:creationId xmlns:a16="http://schemas.microsoft.com/office/drawing/2014/main" id="{D82BFAE7-3C42-D809-54C2-BF4263EA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72" y="142089"/>
            <a:ext cx="798631" cy="8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B24F5F-60ED-8809-973E-C74A8A87B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12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26BC4CAA-EF05-B082-D430-F627B7AC5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080DF-24BC-CBDF-52DE-D4C83112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82CCC60-E8CD-4174-8B1A-7DF615B22EEF}" type="slidenum">
              <a:rPr lang="en-US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181760" y="3043171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2400" y="3033811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02E52B0-C74E-26B4-4107-65719AF41FF9}"/>
              </a:ext>
            </a:extLst>
          </p:cNvPr>
          <p:cNvSpPr/>
          <p:nvPr/>
        </p:nvSpPr>
        <p:spPr>
          <a:xfrm>
            <a:off x="0" y="5"/>
            <a:ext cx="12192000" cy="1114422"/>
          </a:xfrm>
          <a:prstGeom prst="rect">
            <a:avLst/>
          </a:prstGeom>
          <a:gradFill flip="none" rotWithShape="1">
            <a:gsLst>
              <a:gs pos="58000">
                <a:srgbClr val="FFFF99"/>
              </a:gs>
              <a:gs pos="100000">
                <a:schemeClr val="bg1">
                  <a:lumMod val="95000"/>
                </a:schemeClr>
              </a:gs>
              <a:gs pos="47000">
                <a:srgbClr val="FFFF99"/>
              </a:gs>
              <a:gs pos="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1" algn="ctr">
              <a:spcBef>
                <a:spcPts val="281"/>
              </a:spcBef>
            </a:pPr>
            <a:endParaRPr lang="en-US" sz="105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B752330-02C3-D03B-95ED-5A8C2C9C4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91" y="234626"/>
            <a:ext cx="1627469" cy="541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6884B-2336-0760-7F96-2530284B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1" y="123828"/>
            <a:ext cx="798631" cy="9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IT, Warangal">
            <a:extLst>
              <a:ext uri="{FF2B5EF4-FFF2-40B4-BE49-F238E27FC236}">
                <a16:creationId xmlns:a16="http://schemas.microsoft.com/office/drawing/2014/main" id="{431343A4-2104-718C-6F83-C1DB279E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72" y="142089"/>
            <a:ext cx="798631" cy="8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129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Cambria Math</vt:lpstr>
      <vt:lpstr>Times New Roman</vt:lpstr>
      <vt:lpstr>Office Theme</vt:lpstr>
      <vt:lpstr>1_Office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NPSC– 2022 2022 IEEE 22nd National Power System Conference Dec 17th - 19th , 2022</dc:title>
  <dc:creator>welcome</dc:creator>
  <cp:lastModifiedBy>Ram Krishan</cp:lastModifiedBy>
  <cp:revision>22</cp:revision>
  <dcterms:created xsi:type="dcterms:W3CDTF">2022-12-07T12:49:47Z</dcterms:created>
  <dcterms:modified xsi:type="dcterms:W3CDTF">2024-02-25T08:22:33Z</dcterms:modified>
</cp:coreProperties>
</file>